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62" name="Верхний колонтитул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ru-RU"/>
          </a:p>
        </p:txBody>
      </p:sp>
      <p:sp>
        <p:nvSpPr>
          <p:cNvPr id="1048663" name="Дата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FD858F0B-E775-432F-B203-92BB46D1EDFE}" type="datetimeFigureOut">
              <a:rPr lang="ru-RU" smtClean="0"/>
              <a:t>ср 30.11.22</a:t>
            </a:fld>
            <a:endParaRPr lang="ru-RU"/>
          </a:p>
        </p:txBody>
      </p:sp>
      <p:sp>
        <p:nvSpPr>
          <p:cNvPr id="1048664" name="Образ слайда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ru-RU"/>
          </a:p>
        </p:txBody>
      </p:sp>
      <p:sp>
        <p:nvSpPr>
          <p:cNvPr id="1048665" name="Заметки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66" name="Нижний колонтитул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ru-RU"/>
          </a:p>
        </p:txBody>
      </p:sp>
      <p:sp>
        <p:nvSpPr>
          <p:cNvPr id="1048667" name="Номер слайда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CEADB7C2-A7C0-4EF4-AEC7-535C295B3CFE}"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Образ слайда 1"/>
          <p:cNvSpPr>
            <a:spLocks noGrp="1" noRot="1" noChangeAspect="1"/>
          </p:cNvSpPr>
          <p:nvPr>
            <p:ph type="sldImg"/>
          </p:nvPr>
        </p:nvSpPr>
        <p:spPr/>
      </p:sp>
      <p:sp>
        <p:nvSpPr>
          <p:cNvPr id="1048589" name="Заметки 2"/>
          <p:cNvSpPr>
            <a:spLocks noGrp="1"/>
          </p:cNvSpPr>
          <p:nvPr>
            <p:ph type="body" idx="1"/>
          </p:nvPr>
        </p:nvSpPr>
        <p:spPr/>
        <p:txBody>
          <a:bodyPr/>
          <a:lstStyle/>
          <a:p>
            <a:endParaRPr lang="ru-RU" dirty="0"/>
          </a:p>
        </p:txBody>
      </p:sp>
      <p:sp>
        <p:nvSpPr>
          <p:cNvPr id="1048590" name="Номер слайда 3"/>
          <p:cNvSpPr>
            <a:spLocks noGrp="1"/>
          </p:cNvSpPr>
          <p:nvPr>
            <p:ph type="sldNum" sz="quarter" idx="10"/>
          </p:nvPr>
        </p:nvSpPr>
        <p:spPr/>
        <p:txBody>
          <a:bodyPr/>
          <a:lstStyle/>
          <a:p>
            <a:fld id="{CEADB7C2-A7C0-4EF4-AEC7-535C295B3CFE}" type="slidenum">
              <a:rPr lang="ru-RU" smtClean="0"/>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581"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1048582"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1048583" name="Дата 3"/>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584" name="Нижний колонтитул 4"/>
          <p:cNvSpPr>
            <a:spLocks noGrp="1"/>
          </p:cNvSpPr>
          <p:nvPr>
            <p:ph type="ftr" sz="quarter" idx="11"/>
          </p:nvPr>
        </p:nvSpPr>
        <p:spPr/>
        <p:txBody>
          <a:bodyPr/>
          <a:lstStyle/>
          <a:p>
            <a:endParaRPr lang="ru-RU"/>
          </a:p>
        </p:txBody>
      </p:sp>
      <p:sp>
        <p:nvSpPr>
          <p:cNvPr id="1048585" name="Номер слайда 5"/>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629" name="Заголовок 1"/>
          <p:cNvSpPr>
            <a:spLocks noGrp="1"/>
          </p:cNvSpPr>
          <p:nvPr>
            <p:ph type="title"/>
          </p:nvPr>
        </p:nvSpPr>
        <p:spPr/>
        <p:txBody>
          <a:bodyPr/>
          <a:lstStyle/>
          <a:p>
            <a:r>
              <a:rPr lang="ru-RU" smtClean="0"/>
              <a:t>Образец заголовка</a:t>
            </a:r>
            <a:endParaRPr lang="ru-RU"/>
          </a:p>
        </p:txBody>
      </p:sp>
      <p:sp>
        <p:nvSpPr>
          <p:cNvPr id="1048630"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31" name="Дата 3"/>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32" name="Нижний колонтитул 4"/>
          <p:cNvSpPr>
            <a:spLocks noGrp="1"/>
          </p:cNvSpPr>
          <p:nvPr>
            <p:ph type="ftr" sz="quarter" idx="11"/>
          </p:nvPr>
        </p:nvSpPr>
        <p:spPr/>
        <p:txBody>
          <a:bodyPr/>
          <a:lstStyle/>
          <a:p>
            <a:endParaRPr lang="ru-RU"/>
          </a:p>
        </p:txBody>
      </p:sp>
      <p:sp>
        <p:nvSpPr>
          <p:cNvPr id="1048633" name="Номер слайда 5"/>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618"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1048619"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20" name="Дата 3"/>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21" name="Нижний колонтитул 4"/>
          <p:cNvSpPr>
            <a:spLocks noGrp="1"/>
          </p:cNvSpPr>
          <p:nvPr>
            <p:ph type="ftr" sz="quarter" idx="11"/>
          </p:nvPr>
        </p:nvSpPr>
        <p:spPr/>
        <p:txBody>
          <a:bodyPr/>
          <a:lstStyle/>
          <a:p>
            <a:endParaRPr lang="ru-RU"/>
          </a:p>
        </p:txBody>
      </p:sp>
      <p:sp>
        <p:nvSpPr>
          <p:cNvPr id="1048622" name="Номер слайда 5"/>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591" name="Заголовок 1"/>
          <p:cNvSpPr>
            <a:spLocks noGrp="1"/>
          </p:cNvSpPr>
          <p:nvPr>
            <p:ph type="title"/>
          </p:nvPr>
        </p:nvSpPr>
        <p:spPr/>
        <p:txBody>
          <a:bodyPr/>
          <a:lstStyle/>
          <a:p>
            <a:r>
              <a:rPr lang="ru-RU" smtClean="0"/>
              <a:t>Образец заголовка</a:t>
            </a:r>
            <a:endParaRPr lang="ru-RU"/>
          </a:p>
        </p:txBody>
      </p:sp>
      <p:sp>
        <p:nvSpPr>
          <p:cNvPr id="1048592"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593" name="Дата 3"/>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594" name="Нижний колонтитул 4"/>
          <p:cNvSpPr>
            <a:spLocks noGrp="1"/>
          </p:cNvSpPr>
          <p:nvPr>
            <p:ph type="ftr" sz="quarter" idx="11"/>
          </p:nvPr>
        </p:nvSpPr>
        <p:spPr/>
        <p:txBody>
          <a:bodyPr/>
          <a:lstStyle/>
          <a:p>
            <a:endParaRPr lang="ru-RU"/>
          </a:p>
        </p:txBody>
      </p:sp>
      <p:sp>
        <p:nvSpPr>
          <p:cNvPr id="1048595" name="Номер слайда 5"/>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634"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1048635"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1048636" name="Дата 3"/>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37" name="Нижний колонтитул 4"/>
          <p:cNvSpPr>
            <a:spLocks noGrp="1"/>
          </p:cNvSpPr>
          <p:nvPr>
            <p:ph type="ftr" sz="quarter" idx="11"/>
          </p:nvPr>
        </p:nvSpPr>
        <p:spPr/>
        <p:txBody>
          <a:bodyPr/>
          <a:lstStyle/>
          <a:p>
            <a:endParaRPr lang="ru-RU"/>
          </a:p>
        </p:txBody>
      </p:sp>
      <p:sp>
        <p:nvSpPr>
          <p:cNvPr id="1048638" name="Номер слайда 5"/>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639" name="Заголовок 1"/>
          <p:cNvSpPr>
            <a:spLocks noGrp="1"/>
          </p:cNvSpPr>
          <p:nvPr>
            <p:ph type="title"/>
          </p:nvPr>
        </p:nvSpPr>
        <p:spPr/>
        <p:txBody>
          <a:bodyPr/>
          <a:lstStyle/>
          <a:p>
            <a:r>
              <a:rPr lang="ru-RU" smtClean="0"/>
              <a:t>Образец заголовка</a:t>
            </a:r>
            <a:endParaRPr lang="ru-RU"/>
          </a:p>
        </p:txBody>
      </p:sp>
      <p:sp>
        <p:nvSpPr>
          <p:cNvPr id="1048640"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41"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42" name="Дата 4"/>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43" name="Нижний колонтитул 5"/>
          <p:cNvSpPr>
            <a:spLocks noGrp="1"/>
          </p:cNvSpPr>
          <p:nvPr>
            <p:ph type="ftr" sz="quarter" idx="11"/>
          </p:nvPr>
        </p:nvSpPr>
        <p:spPr/>
        <p:txBody>
          <a:bodyPr/>
          <a:lstStyle/>
          <a:p>
            <a:endParaRPr lang="ru-RU"/>
          </a:p>
        </p:txBody>
      </p:sp>
      <p:sp>
        <p:nvSpPr>
          <p:cNvPr id="1048644" name="Номер слайда 6"/>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645"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1048646"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48647"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48"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48649"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50" name="Дата 6"/>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51" name="Нижний колонтитул 7"/>
          <p:cNvSpPr>
            <a:spLocks noGrp="1"/>
          </p:cNvSpPr>
          <p:nvPr>
            <p:ph type="ftr" sz="quarter" idx="11"/>
          </p:nvPr>
        </p:nvSpPr>
        <p:spPr/>
        <p:txBody>
          <a:bodyPr/>
          <a:lstStyle/>
          <a:p>
            <a:endParaRPr lang="ru-RU"/>
          </a:p>
        </p:txBody>
      </p:sp>
      <p:sp>
        <p:nvSpPr>
          <p:cNvPr id="1048652" name="Номер слайда 8"/>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614" name="Заголовок 1"/>
          <p:cNvSpPr>
            <a:spLocks noGrp="1"/>
          </p:cNvSpPr>
          <p:nvPr>
            <p:ph type="title"/>
          </p:nvPr>
        </p:nvSpPr>
        <p:spPr/>
        <p:txBody>
          <a:bodyPr/>
          <a:lstStyle/>
          <a:p>
            <a:r>
              <a:rPr lang="ru-RU" smtClean="0"/>
              <a:t>Образец заголовка</a:t>
            </a:r>
            <a:endParaRPr lang="ru-RU"/>
          </a:p>
        </p:txBody>
      </p:sp>
      <p:sp>
        <p:nvSpPr>
          <p:cNvPr id="1048615" name="Дата 2"/>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16" name="Нижний колонтитул 3"/>
          <p:cNvSpPr>
            <a:spLocks noGrp="1"/>
          </p:cNvSpPr>
          <p:nvPr>
            <p:ph type="ftr" sz="quarter" idx="11"/>
          </p:nvPr>
        </p:nvSpPr>
        <p:spPr/>
        <p:txBody>
          <a:bodyPr/>
          <a:lstStyle/>
          <a:p>
            <a:endParaRPr lang="ru-RU"/>
          </a:p>
        </p:txBody>
      </p:sp>
      <p:sp>
        <p:nvSpPr>
          <p:cNvPr id="1048617" name="Номер слайда 4"/>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653" name="Дата 1"/>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54" name="Нижний колонтитул 2"/>
          <p:cNvSpPr>
            <a:spLocks noGrp="1"/>
          </p:cNvSpPr>
          <p:nvPr>
            <p:ph type="ftr" sz="quarter" idx="11"/>
          </p:nvPr>
        </p:nvSpPr>
        <p:spPr/>
        <p:txBody>
          <a:bodyPr/>
          <a:lstStyle/>
          <a:p>
            <a:endParaRPr lang="ru-RU"/>
          </a:p>
        </p:txBody>
      </p:sp>
      <p:sp>
        <p:nvSpPr>
          <p:cNvPr id="1048655" name="Номер слайда 3"/>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656"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1048657"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58"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1048659" name="Дата 4"/>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60" name="Нижний колонтитул 5"/>
          <p:cNvSpPr>
            <a:spLocks noGrp="1"/>
          </p:cNvSpPr>
          <p:nvPr>
            <p:ph type="ftr" sz="quarter" idx="11"/>
          </p:nvPr>
        </p:nvSpPr>
        <p:spPr/>
        <p:txBody>
          <a:bodyPr/>
          <a:lstStyle/>
          <a:p>
            <a:endParaRPr lang="ru-RU"/>
          </a:p>
        </p:txBody>
      </p:sp>
      <p:sp>
        <p:nvSpPr>
          <p:cNvPr id="1048661" name="Номер слайда 6"/>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623"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1048624"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1048625"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1048626" name="Дата 4"/>
          <p:cNvSpPr>
            <a:spLocks noGrp="1"/>
          </p:cNvSpPr>
          <p:nvPr>
            <p:ph type="dt" sz="half" idx="10"/>
          </p:nvPr>
        </p:nvSpPr>
        <p:spPr/>
        <p:txBody>
          <a:bodyPr/>
          <a:lstStyle/>
          <a:p>
            <a:fld id="{6946AD40-D43F-43A1-ADEA-8B51832AC495}" type="datetimeFigureOut">
              <a:rPr lang="ru-RU" smtClean="0"/>
              <a:t>ср 30.11.22</a:t>
            </a:fld>
            <a:endParaRPr lang="ru-RU"/>
          </a:p>
        </p:txBody>
      </p:sp>
      <p:sp>
        <p:nvSpPr>
          <p:cNvPr id="1048627" name="Нижний колонтитул 5"/>
          <p:cNvSpPr>
            <a:spLocks noGrp="1"/>
          </p:cNvSpPr>
          <p:nvPr>
            <p:ph type="ftr" sz="quarter" idx="11"/>
          </p:nvPr>
        </p:nvSpPr>
        <p:spPr/>
        <p:txBody>
          <a:bodyPr/>
          <a:lstStyle/>
          <a:p>
            <a:endParaRPr lang="ru-RU"/>
          </a:p>
        </p:txBody>
      </p:sp>
      <p:sp>
        <p:nvSpPr>
          <p:cNvPr id="1048628" name="Номер слайда 6"/>
          <p:cNvSpPr>
            <a:spLocks noGrp="1"/>
          </p:cNvSpPr>
          <p:nvPr>
            <p:ph type="sldNum" sz="quarter" idx="12"/>
          </p:nvPr>
        </p:nvSpPr>
        <p:spPr/>
        <p:txBody>
          <a:bodyPr/>
          <a:lstStyle/>
          <a:p>
            <a:fld id="{BF3250D1-268C-40D4-820C-6869141CD608}"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1048577"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578"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6AD40-D43F-43A1-ADEA-8B51832AC495}" type="datetimeFigureOut">
              <a:rPr lang="ru-RU" smtClean="0"/>
              <a:t>ср 30.11.22</a:t>
            </a:fld>
            <a:endParaRPr lang="ru-RU"/>
          </a:p>
        </p:txBody>
      </p:sp>
      <p:sp>
        <p:nvSpPr>
          <p:cNvPr id="1048579"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1048580"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3250D1-268C-40D4-820C-6869141CD608}"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constitution.uz/ru"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1048586" name="Заголовок 1"/>
          <p:cNvSpPr>
            <a:spLocks noGrp="1"/>
          </p:cNvSpPr>
          <p:nvPr>
            <p:ph type="ctrTitle"/>
          </p:nvPr>
        </p:nvSpPr>
        <p:spPr>
          <a:xfrm>
            <a:off x="1524000" y="2270352"/>
            <a:ext cx="9144000" cy="2791911"/>
          </a:xfrm>
        </p:spPr>
        <p:txBody>
          <a:bodyPr>
            <a:normAutofit/>
          </a:bodyPr>
          <a:lstStyle/>
          <a:p>
            <a:r>
              <a:rPr lang="ru-RU" sz="6600" dirty="0">
                <a:latin typeface="Times New Roman" panose="02020603050405020304" pitchFamily="18" charset="0"/>
                <a:cs typeface="Times New Roman" panose="02020603050405020304" pitchFamily="18" charset="0"/>
                <a:hlinkClick r:id="rId4"/>
              </a:rPr>
              <a:t>Конституция Республики Узбекистан</a:t>
            </a:r>
            <a:endParaRPr lang="ru-RU" sz="6600" dirty="0">
              <a:latin typeface="Times New Roman" panose="02020603050405020304" pitchFamily="18" charset="0"/>
              <a:cs typeface="Times New Roman" panose="02020603050405020304" pitchFamily="18" charset="0"/>
            </a:endParaRPr>
          </a:p>
        </p:txBody>
      </p:sp>
      <p:pic>
        <p:nvPicPr>
          <p:cNvPr id="2097152" name="Рисунок 3"/>
          <p:cNvPicPr>
            <a:picLocks noChangeAspect="1"/>
          </p:cNvPicPr>
          <p:nvPr/>
        </p:nvPicPr>
        <p:blipFill>
          <a:blip r:embed="rId5"/>
          <a:stretch>
            <a:fillRect/>
          </a:stretch>
        </p:blipFill>
        <p:spPr>
          <a:xfrm>
            <a:off x="4773880" y="405049"/>
            <a:ext cx="2141483" cy="143462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612" name="Заголовок 1"/>
          <p:cNvSpPr>
            <a:spLocks noGrp="1"/>
          </p:cNvSpPr>
          <p:nvPr>
            <p:ph type="title"/>
          </p:nvPr>
        </p:nvSpPr>
        <p:spPr>
          <a:xfrm>
            <a:off x="838200" y="-1989221"/>
            <a:ext cx="10515600" cy="304801"/>
          </a:xfrm>
        </p:spPr>
        <p:txBody>
          <a:bodyPr>
            <a:normAutofit fontScale="90000"/>
          </a:bodyPr>
          <a:lstStyle/>
          <a:p>
            <a:endParaRPr lang="ru-RU" dirty="0"/>
          </a:p>
        </p:txBody>
      </p:sp>
      <p:sp>
        <p:nvSpPr>
          <p:cNvPr id="1048613" name="Объект 2"/>
          <p:cNvSpPr>
            <a:spLocks noGrp="1"/>
          </p:cNvSpPr>
          <p:nvPr>
            <p:ph idx="1"/>
          </p:nvPr>
        </p:nvSpPr>
        <p:spPr>
          <a:xfrm>
            <a:off x="838200" y="2277979"/>
            <a:ext cx="10515600" cy="3898984"/>
          </a:xfrm>
        </p:spPr>
        <p:txBody>
          <a:bodyPr>
            <a:normAutofit/>
          </a:bodyPr>
          <a:lstStyle/>
          <a:p>
            <a:pPr marL="0" indent="0">
              <a:buNone/>
            </a:pPr>
            <a:r>
              <a:rPr lang="ru-RU" sz="8800" dirty="0" smtClean="0">
                <a:solidFill>
                  <a:schemeClr val="accent1">
                    <a:lumMod val="75000"/>
                  </a:schemeClr>
                </a:solidFill>
                <a:latin typeface="Times New Roman" panose="02020603050405020304" pitchFamily="18" charset="0"/>
                <a:cs typeface="Times New Roman" panose="02020603050405020304" pitchFamily="18" charset="0"/>
              </a:rPr>
              <a:t>Спасибо за внимание</a:t>
            </a:r>
            <a:endParaRPr lang="ru-RU" sz="8800" dirty="0">
              <a:solidFill>
                <a:schemeClr val="accent1">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596" name="Заголовок 1"/>
          <p:cNvSpPr>
            <a:spLocks noGrp="1"/>
          </p:cNvSpPr>
          <p:nvPr>
            <p:ph type="title"/>
          </p:nvPr>
        </p:nvSpPr>
        <p:spPr>
          <a:xfrm>
            <a:off x="838200" y="1251284"/>
            <a:ext cx="10515600" cy="4876800"/>
          </a:xfrm>
        </p:spPr>
        <p:txBody>
          <a:bodyPr>
            <a:normAutofit/>
          </a:bodyPr>
          <a:lstStyle/>
          <a:p>
            <a:r>
              <a:rPr lang="ru-RU" sz="3600" dirty="0" smtClean="0"/>
              <a:t>                 </a:t>
            </a:r>
            <a:r>
              <a:rPr lang="ru-RU" sz="3600" dirty="0" smtClean="0">
                <a:solidFill>
                  <a:schemeClr val="accent1">
                    <a:lumMod val="75000"/>
                  </a:schemeClr>
                </a:solidFill>
              </a:rPr>
              <a:t>                 </a:t>
            </a:r>
            <a:r>
              <a:rPr lang="ru-RU" sz="4000" dirty="0" smtClean="0">
                <a:solidFill>
                  <a:schemeClr val="accent1">
                    <a:lumMod val="75000"/>
                  </a:schemeClr>
                </a:solidFill>
              </a:rPr>
              <a:t>Принятие Конституции</a:t>
            </a:r>
            <a:br>
              <a:rPr lang="ru-RU" sz="4000" dirty="0" smtClean="0">
                <a:solidFill>
                  <a:schemeClr val="accent1">
                    <a:lumMod val="75000"/>
                  </a:schemeClr>
                </a:solidFill>
              </a:rPr>
            </a:br>
            <a:r>
              <a:rPr lang="ru-RU" sz="4000" dirty="0">
                <a:solidFill>
                  <a:schemeClr val="accent1">
                    <a:lumMod val="75000"/>
                  </a:schemeClr>
                </a:solidFill>
              </a:rPr>
              <a:t/>
            </a:r>
            <a:br>
              <a:rPr lang="ru-RU" sz="4000" dirty="0">
                <a:solidFill>
                  <a:schemeClr val="accent1">
                    <a:lumMod val="75000"/>
                  </a:schemeClr>
                </a:solidFill>
              </a:rPr>
            </a:br>
            <a:r>
              <a:rPr lang="ru-RU" sz="4000" dirty="0">
                <a:solidFill>
                  <a:schemeClr val="accent1">
                    <a:lumMod val="75000"/>
                  </a:schemeClr>
                </a:solidFill>
              </a:rPr>
              <a:t>Конституция Республики Узбекистан Принята 8 декабря 1992 года </a:t>
            </a:r>
            <a:r>
              <a:rPr lang="ru-RU" sz="4000" dirty="0" smtClean="0">
                <a:solidFill>
                  <a:schemeClr val="accent1">
                    <a:lumMod val="75000"/>
                  </a:schemeClr>
                </a:solidFill>
              </a:rPr>
              <a:t>на </a:t>
            </a:r>
            <a:r>
              <a:rPr lang="ru-RU" sz="4000" dirty="0">
                <a:solidFill>
                  <a:schemeClr val="accent1">
                    <a:lumMod val="75000"/>
                  </a:schemeClr>
                </a:solidFill>
              </a:rPr>
              <a:t>одиннадцатой сессии Верховного совета Республики Узбекистан двенадцатого созыва.</a:t>
            </a:r>
            <a:r>
              <a:rPr lang="ru-RU" sz="4000" dirty="0"/>
              <a:t/>
            </a:r>
            <a:br>
              <a:rPr lang="ru-RU" sz="4000" dirty="0"/>
            </a:br>
            <a:endParaRPr lang="ru-RU" sz="4000" dirty="0">
              <a:latin typeface="Times New Roman" panose="02020603050405020304" pitchFamily="18" charset="0"/>
              <a:cs typeface="Times New Roman" panose="02020603050405020304" pitchFamily="18" charset="0"/>
            </a:endParaRPr>
          </a:p>
        </p:txBody>
      </p:sp>
      <p:sp>
        <p:nvSpPr>
          <p:cNvPr id="1048597" name="Объект 6"/>
          <p:cNvSpPr>
            <a:spLocks noGrp="1"/>
          </p:cNvSpPr>
          <p:nvPr>
            <p:ph idx="1"/>
          </p:nvPr>
        </p:nvSpPr>
        <p:spPr>
          <a:xfrm rot="10800000">
            <a:off x="838200" y="-2419952"/>
            <a:ext cx="10515600" cy="45719"/>
          </a:xfrm>
        </p:spPr>
        <p:txBody>
          <a:bodyPr>
            <a:normAutofit fontScale="25000" lnSpcReduction="20000"/>
          </a:bodyPr>
          <a:lstStyle/>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598" name="Заголовок 1"/>
          <p:cNvSpPr>
            <a:spLocks noGrp="1"/>
          </p:cNvSpPr>
          <p:nvPr>
            <p:ph type="title"/>
          </p:nvPr>
        </p:nvSpPr>
        <p:spPr/>
        <p:txBody>
          <a:bodyPr/>
          <a:lstStyle/>
          <a:p>
            <a:r>
              <a:rPr lang="ru-RU" dirty="0" smtClean="0"/>
              <a:t>                     </a:t>
            </a:r>
            <a:r>
              <a:rPr lang="ru-RU" dirty="0" smtClean="0">
                <a:solidFill>
                  <a:schemeClr val="accent1">
                    <a:lumMod val="75000"/>
                  </a:schemeClr>
                </a:solidFill>
              </a:rPr>
              <a:t>Президент Узбекистана</a:t>
            </a:r>
            <a:endParaRPr lang="ru-RU" dirty="0">
              <a:solidFill>
                <a:schemeClr val="accent1">
                  <a:lumMod val="75000"/>
                </a:schemeClr>
              </a:solidFill>
            </a:endParaRPr>
          </a:p>
        </p:txBody>
      </p:sp>
      <p:sp>
        <p:nvSpPr>
          <p:cNvPr id="1048599" name="Объект 2"/>
          <p:cNvSpPr>
            <a:spLocks noGrp="1"/>
          </p:cNvSpPr>
          <p:nvPr>
            <p:ph idx="1"/>
          </p:nvPr>
        </p:nvSpPr>
        <p:spPr>
          <a:xfrm>
            <a:off x="705852" y="1216025"/>
            <a:ext cx="10647947" cy="2794501"/>
          </a:xfrm>
        </p:spPr>
        <p:txBody>
          <a:bodyPr>
            <a:normAutofit fontScale="81250" lnSpcReduction="20000"/>
          </a:bodyPr>
          <a:lstStyle/>
          <a:p>
            <a:r>
              <a:rPr lang="ru-RU" sz="3200" dirty="0" smtClean="0">
                <a:solidFill>
                  <a:schemeClr val="accent1">
                    <a:lumMod val="75000"/>
                  </a:schemeClr>
                </a:solidFill>
                <a:latin typeface="Times New Roman" panose="02020603050405020304" pitchFamily="18" charset="0"/>
                <a:cs typeface="Times New Roman" panose="02020603050405020304" pitchFamily="18" charset="0"/>
              </a:rPr>
              <a:t>На данный момент лицо</a:t>
            </a:r>
            <a:r>
              <a:rPr lang="ru-RU" sz="3200" dirty="0">
                <a:solidFill>
                  <a:schemeClr val="accent1">
                    <a:lumMod val="75000"/>
                  </a:schemeClr>
                </a:solidFill>
                <a:latin typeface="Times New Roman" panose="02020603050405020304" pitchFamily="18" charset="0"/>
                <a:cs typeface="Times New Roman" panose="02020603050405020304" pitchFamily="18" charset="0"/>
              </a:rPr>
              <a:t>, избранное на эту должность. С 14 декабря 2016 года (с 8 сентября 2016 года являлся временно исполняющим обязанности) президентом Узбекистана является </a:t>
            </a:r>
            <a:r>
              <a:rPr lang="ru-RU" sz="3200" u="sng" dirty="0" err="1">
                <a:solidFill>
                  <a:schemeClr val="accent1">
                    <a:lumMod val="75000"/>
                  </a:schemeClr>
                </a:solidFill>
                <a:latin typeface="Times New Roman" panose="02020603050405020304" pitchFamily="18" charset="0"/>
                <a:cs typeface="Times New Roman" panose="02020603050405020304" pitchFamily="18" charset="0"/>
              </a:rPr>
              <a:t>Шавкат</a:t>
            </a:r>
            <a:r>
              <a:rPr lang="ru-RU" sz="3200" u="sng" dirty="0">
                <a:solidFill>
                  <a:schemeClr val="accent1">
                    <a:lumMod val="75000"/>
                  </a:schemeClr>
                </a:solidFill>
                <a:latin typeface="Times New Roman" panose="02020603050405020304" pitchFamily="18" charset="0"/>
                <a:cs typeface="Times New Roman" panose="02020603050405020304" pitchFamily="18" charset="0"/>
              </a:rPr>
              <a:t> </a:t>
            </a:r>
            <a:r>
              <a:rPr lang="ru-RU" sz="3200" u="sng" dirty="0" err="1" smtClean="0">
                <a:solidFill>
                  <a:schemeClr val="accent1">
                    <a:lumMod val="75000"/>
                  </a:schemeClr>
                </a:solidFill>
                <a:latin typeface="Times New Roman" panose="02020603050405020304" pitchFamily="18" charset="0"/>
                <a:cs typeface="Times New Roman" panose="02020603050405020304" pitchFamily="18" charset="0"/>
              </a:rPr>
              <a:t>Миромонович</a:t>
            </a:r>
            <a:r>
              <a:rPr lang="ru-RU" sz="3200" u="sng" dirty="0" smtClean="0">
                <a:solidFill>
                  <a:schemeClr val="accent1">
                    <a:lumMod val="75000"/>
                  </a:schemeClr>
                </a:solidFill>
                <a:latin typeface="Times New Roman" panose="02020603050405020304" pitchFamily="18" charset="0"/>
                <a:cs typeface="Times New Roman" panose="02020603050405020304" pitchFamily="18" charset="0"/>
              </a:rPr>
              <a:t> </a:t>
            </a:r>
            <a:r>
              <a:rPr lang="ru-RU" sz="3200" u="sng" dirty="0" err="1" smtClean="0">
                <a:solidFill>
                  <a:schemeClr val="accent1">
                    <a:lumMod val="75000"/>
                  </a:schemeClr>
                </a:solidFill>
                <a:latin typeface="Times New Roman" panose="02020603050405020304" pitchFamily="18" charset="0"/>
                <a:cs typeface="Times New Roman" panose="02020603050405020304" pitchFamily="18" charset="0"/>
              </a:rPr>
              <a:t>Мирзиёевич</a:t>
            </a:r>
            <a:endParaRPr lang="ru-RU" sz="3200" u="sng" dirty="0" smtClean="0">
              <a:solidFill>
                <a:schemeClr val="accent1">
                  <a:lumMod val="75000"/>
                </a:schemeClr>
              </a:solidFill>
              <a:latin typeface="Times New Roman" panose="02020603050405020304" pitchFamily="18" charset="0"/>
              <a:cs typeface="Times New Roman" panose="02020603050405020304" pitchFamily="18" charset="0"/>
            </a:endParaRPr>
          </a:p>
          <a:p>
            <a:r>
              <a:rPr lang="ru-RU" sz="3500" dirty="0">
                <a:solidFill>
                  <a:schemeClr val="accent1">
                    <a:lumMod val="75000"/>
                  </a:schemeClr>
                </a:solidFill>
                <a:latin typeface="Times New Roman" panose="02020603050405020304" pitchFamily="18" charset="0"/>
                <a:cs typeface="Times New Roman" panose="02020603050405020304" pitchFamily="18" charset="0"/>
              </a:rPr>
              <a:t> Первая редакция Конституции была опубликована в номере 247 (438) газеты «Народное слово» 15 декабря 1992 года</a:t>
            </a:r>
            <a:r>
              <a:rPr lang="ru-RU" sz="3500" dirty="0">
                <a:latin typeface="Times New Roman" panose="02020603050405020304" pitchFamily="18" charset="0"/>
                <a:cs typeface="Times New Roman" panose="02020603050405020304" pitchFamily="18" charset="0"/>
              </a:rPr>
              <a:t>.</a:t>
            </a:r>
            <a:endParaRPr lang="ru-RU" sz="3500"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2097153" name="Рисунок 3"/>
          <p:cNvPicPr>
            <a:picLocks noChangeAspect="1"/>
          </p:cNvPicPr>
          <p:nvPr/>
        </p:nvPicPr>
        <p:blipFill>
          <a:blip r:embed="rId3"/>
          <a:stretch>
            <a:fillRect/>
          </a:stretch>
        </p:blipFill>
        <p:spPr>
          <a:xfrm>
            <a:off x="3665698" y="4010526"/>
            <a:ext cx="4608186" cy="267903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600" name="Заголовок 1"/>
          <p:cNvSpPr>
            <a:spLocks noGrp="1"/>
          </p:cNvSpPr>
          <p:nvPr>
            <p:ph type="title"/>
          </p:nvPr>
        </p:nvSpPr>
        <p:spPr/>
        <p:txBody>
          <a:bodyPr/>
          <a:lstStyle/>
          <a:p>
            <a:r>
              <a:rPr lang="ru-RU" dirty="0" smtClean="0"/>
              <a:t>                        </a:t>
            </a:r>
            <a:r>
              <a:rPr lang="ru-RU" sz="6600" dirty="0" smtClean="0">
                <a:solidFill>
                  <a:schemeClr val="accent1">
                    <a:lumMod val="75000"/>
                  </a:schemeClr>
                </a:solidFill>
                <a:latin typeface="Times New Roman" panose="02020603050405020304" pitchFamily="18" charset="0"/>
                <a:cs typeface="Times New Roman" panose="02020603050405020304" pitchFamily="18" charset="0"/>
              </a:rPr>
              <a:t>ПРЕАМБУЛА</a:t>
            </a:r>
            <a:endParaRPr lang="ru-RU" sz="66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1048601" name="Объект 2"/>
          <p:cNvSpPr>
            <a:spLocks noGrp="1"/>
          </p:cNvSpPr>
          <p:nvPr>
            <p:ph idx="1"/>
          </p:nvPr>
        </p:nvSpPr>
        <p:spPr/>
        <p:txBody>
          <a:bodyPr>
            <a:normAutofit fontScale="89286" lnSpcReduction="10000"/>
          </a:bodyPr>
          <a:lstStyle/>
          <a:p>
            <a:r>
              <a:rPr lang="ru-RU" dirty="0">
                <a:solidFill>
                  <a:schemeClr val="accent1">
                    <a:lumMod val="75000"/>
                  </a:schemeClr>
                </a:solidFill>
                <a:latin typeface="Times New Roman" panose="02020603050405020304" pitchFamily="18" charset="0"/>
                <a:cs typeface="Times New Roman" panose="02020603050405020304" pitchFamily="18" charset="0"/>
              </a:rPr>
              <a:t>торжественно провозглашая свою приверженность правам человека и принципам государственного суверенитета, осознавая высокую ответственность перед нынешним и будущими поколениями, опираясь на исторический опыт развития узбекской государственности, подтверждая свою верность идеалам демократии и социальной справедливости, признавая приоритет общепризнанных норм международного права, стремясь обеспечить достойную жизнь гражданам республики, ставя задачей создание гуманного демократического правового государства, в целях обеспечения гражданского мира и национального согласия принимает в лице своих полномочных представителей настоящую Конституцию Республики Узбекистан</a:t>
            </a:r>
            <a:r>
              <a:rPr lang="ru-RU" dirty="0"/>
              <a:t>.</a:t>
            </a:r>
            <a:endParaRPr lang="ru-RU"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602" name="Заголовок 1"/>
          <p:cNvSpPr>
            <a:spLocks noGrp="1"/>
          </p:cNvSpPr>
          <p:nvPr>
            <p:ph type="title"/>
          </p:nvPr>
        </p:nvSpPr>
        <p:spPr/>
        <p:txBody>
          <a:bodyPr>
            <a:normAutofit/>
          </a:bodyPr>
          <a:lstStyle/>
          <a:p>
            <a:r>
              <a:rPr lang="ru-RU" sz="6000" dirty="0" smtClean="0">
                <a:latin typeface="Times New Roman" panose="02020603050405020304" pitchFamily="18" charset="0"/>
                <a:cs typeface="Times New Roman" panose="02020603050405020304" pitchFamily="18" charset="0"/>
              </a:rPr>
              <a:t>           </a:t>
            </a:r>
            <a:r>
              <a:rPr lang="ru-RU" sz="6000" dirty="0" smtClean="0">
                <a:solidFill>
                  <a:schemeClr val="accent1">
                    <a:lumMod val="75000"/>
                  </a:schemeClr>
                </a:solidFill>
                <a:latin typeface="Times New Roman" panose="02020603050405020304" pitchFamily="18" charset="0"/>
                <a:cs typeface="Times New Roman" panose="02020603050405020304" pitchFamily="18" charset="0"/>
              </a:rPr>
              <a:t>О конституции</a:t>
            </a:r>
            <a:endParaRPr lang="ru-RU" sz="60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1048603" name="Объект 2"/>
          <p:cNvSpPr>
            <a:spLocks noGrp="1"/>
          </p:cNvSpPr>
          <p:nvPr>
            <p:ph idx="1"/>
          </p:nvPr>
        </p:nvSpPr>
        <p:spPr/>
        <p:txBody>
          <a:bodyPr>
            <a:normAutofit fontScale="96429" lnSpcReduction="20000"/>
          </a:bodyPr>
          <a:lstStyle/>
          <a:p>
            <a:pPr marL="0" indent="0">
              <a:buNone/>
            </a:pPr>
            <a:r>
              <a:rPr lang="ru-RU" dirty="0">
                <a:solidFill>
                  <a:schemeClr val="accent1">
                    <a:lumMod val="75000"/>
                  </a:schemeClr>
                </a:solidFill>
                <a:latin typeface="Times New Roman" panose="02020603050405020304" pitchFamily="18" charset="0"/>
                <a:cs typeface="Times New Roman" panose="02020603050405020304" pitchFamily="18" charset="0"/>
              </a:rPr>
              <a:t>Конституция Республики Узбекистан – это крепкая опора и правовая гарантия общественного развития, яркий символ независимости нашей Родины. Ее принятие стало одним из важнейших этапов суверенности страны. Основной закон заложил фундамент для обеспечения прав и свобод человека, мира и согласия в обществе, осуществления широкомасштабных реформ в политической, экономической и социальной сферах. Это служит прочным правовым фундаментом последовательного развития общественных отношений и определяет вектор взаимодействия между гражданином, обществом и государством</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604" name="Заголовок 1"/>
          <p:cNvSpPr>
            <a:spLocks noGrp="1"/>
          </p:cNvSpPr>
          <p:nvPr>
            <p:ph type="title"/>
          </p:nvPr>
        </p:nvSpPr>
        <p:spPr>
          <a:xfrm flipV="1">
            <a:off x="838200" y="-2165684"/>
            <a:ext cx="10515600" cy="48126"/>
          </a:xfrm>
        </p:spPr>
        <p:txBody>
          <a:bodyPr>
            <a:normAutofit fontScale="90000"/>
          </a:bodyPr>
          <a:lstStyle/>
          <a:p>
            <a:endParaRPr lang="ru-RU" dirty="0"/>
          </a:p>
        </p:txBody>
      </p:sp>
      <p:sp>
        <p:nvSpPr>
          <p:cNvPr id="1048605" name="Объект 2"/>
          <p:cNvSpPr>
            <a:spLocks noGrp="1"/>
          </p:cNvSpPr>
          <p:nvPr>
            <p:ph idx="1"/>
          </p:nvPr>
        </p:nvSpPr>
        <p:spPr>
          <a:xfrm>
            <a:off x="838200" y="834189"/>
            <a:ext cx="10515600" cy="5342774"/>
          </a:xfrm>
        </p:spPr>
        <p:txBody>
          <a:bodyPr>
            <a:normAutofit fontScale="92857" lnSpcReduction="10000"/>
          </a:bodyPr>
          <a:lstStyle/>
          <a:p>
            <a:r>
              <a:rPr lang="ru-RU" dirty="0">
                <a:solidFill>
                  <a:schemeClr val="accent1">
                    <a:lumMod val="75000"/>
                  </a:schemeClr>
                </a:solidFill>
              </a:rPr>
              <a:t>Ядром конституционного права является сама действующая Конституция. Роль и место Конституции в любой национальной правовой системе фундаментальна и первостепенна. При этом каждое государство имеет свойственную только для него Конституцию. Следует подчеркнуть, что нет и не может быть универсальной конституционной модели, единственно подходящей для всех государств. Каждое государство имеет свой путь конституционного развития. В этом плане не исключение и Конституция независимого Узбекистана.</a:t>
            </a:r>
          </a:p>
          <a:p>
            <a:r>
              <a:rPr lang="ru-RU" dirty="0">
                <a:solidFill>
                  <a:schemeClr val="accent1">
                    <a:lumMod val="75000"/>
                  </a:schemeClr>
                </a:solidFill>
              </a:rPr>
              <a:t>Избранный страной путь и достигаемые успехи в процессе поэтапной реализации признанной международным сообществом узбекской модели развития являются практическими результатами воплощения положений Конституции Узбекистана.</a:t>
            </a: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606" name="Заголовок 1"/>
          <p:cNvSpPr>
            <a:spLocks noGrp="1"/>
          </p:cNvSpPr>
          <p:nvPr>
            <p:ph type="title"/>
          </p:nvPr>
        </p:nvSpPr>
        <p:spPr>
          <a:xfrm flipV="1">
            <a:off x="838200" y="-2695075"/>
            <a:ext cx="10515600" cy="160421"/>
          </a:xfrm>
        </p:spPr>
        <p:txBody>
          <a:bodyPr>
            <a:normAutofit fontScale="90000"/>
          </a:bodyPr>
          <a:lstStyle/>
          <a:p>
            <a:endParaRPr lang="ru-RU" dirty="0"/>
          </a:p>
        </p:txBody>
      </p:sp>
      <p:sp>
        <p:nvSpPr>
          <p:cNvPr id="1048607" name="Объект 2"/>
          <p:cNvSpPr>
            <a:spLocks noGrp="1"/>
          </p:cNvSpPr>
          <p:nvPr>
            <p:ph idx="1"/>
          </p:nvPr>
        </p:nvSpPr>
        <p:spPr>
          <a:xfrm>
            <a:off x="838200" y="770020"/>
            <a:ext cx="10515600" cy="6087979"/>
          </a:xfrm>
        </p:spPr>
        <p:txBody>
          <a:bodyPr>
            <a:noAutofit/>
          </a:bodyPr>
          <a:lstStyle/>
          <a:p>
            <a:r>
              <a:rPr lang="ru-RU" sz="2400" dirty="0" smtClean="0">
                <a:solidFill>
                  <a:schemeClr val="accent1">
                    <a:lumMod val="75000"/>
                  </a:schemeClr>
                </a:solidFill>
                <a:latin typeface="Times New Roman" panose="02020603050405020304" pitchFamily="18" charset="0"/>
                <a:cs typeface="Times New Roman" panose="02020603050405020304" pitchFamily="18" charset="0"/>
              </a:rPr>
              <a:t>Ежегодно </a:t>
            </a:r>
            <a:r>
              <a:rPr lang="ru-RU" sz="2400" dirty="0">
                <a:solidFill>
                  <a:schemeClr val="accent1">
                    <a:lumMod val="75000"/>
                  </a:schemeClr>
                </a:solidFill>
                <a:latin typeface="Times New Roman" panose="02020603050405020304" pitchFamily="18" charset="0"/>
                <a:cs typeface="Times New Roman" panose="02020603050405020304" pitchFamily="18" charset="0"/>
              </a:rPr>
              <a:t>День Конституции Узбекистана празднуется 8 декабря. Именно в этот день в 1992 году на 11-й сессии Верховного Совета Республики Узбекистан был единогласно принят Основной закон страны. Тогда же глава государства подписал законы «О принятии Конституции Республики Узбекистан», «Об объявлении Дня принятия Конституции Республики Узбекистан всенародным праздником», «О порядке введения в действие Конституции Республики Узбекистан».</a:t>
            </a:r>
          </a:p>
          <a:p>
            <a:r>
              <a:rPr lang="ru-RU" sz="2400" dirty="0">
                <a:solidFill>
                  <a:schemeClr val="accent1">
                    <a:lumMod val="75000"/>
                  </a:schemeClr>
                </a:solidFill>
                <a:latin typeface="Times New Roman" panose="02020603050405020304" pitchFamily="18" charset="0"/>
                <a:cs typeface="Times New Roman" panose="02020603050405020304" pitchFamily="18" charset="0"/>
              </a:rPr>
              <a:t>Конституция Узбекистана – это творческое единство отечественных государственно-правовых, духовно-культурных потребностей в прогрессе и мирового опыта устойчивого конституционного саморазвития.</a:t>
            </a:r>
          </a:p>
          <a:p>
            <a:r>
              <a:rPr lang="ru-RU" sz="2400" dirty="0">
                <a:solidFill>
                  <a:schemeClr val="accent1">
                    <a:lumMod val="75000"/>
                  </a:schemeClr>
                </a:solidFill>
                <a:latin typeface="Times New Roman" panose="02020603050405020304" pitchFamily="18" charset="0"/>
                <a:cs typeface="Times New Roman" panose="02020603050405020304" pitchFamily="18" charset="0"/>
              </a:rPr>
              <a:t>При подготовке проекта Конституции ее авторы опирались на три основных источника: многовековое национальное правовое наследие, международные стандарты по правам человека, зарубежный конституционный опыт.</a:t>
            </a:r>
          </a:p>
          <a:p>
            <a:endParaRPr lang="ru-RU" sz="24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608" name="Заголовок 1"/>
          <p:cNvSpPr>
            <a:spLocks noGrp="1"/>
          </p:cNvSpPr>
          <p:nvPr>
            <p:ph type="title"/>
          </p:nvPr>
        </p:nvSpPr>
        <p:spPr>
          <a:xfrm flipV="1">
            <a:off x="838200" y="-2935704"/>
            <a:ext cx="10515600" cy="80209"/>
          </a:xfrm>
        </p:spPr>
        <p:txBody>
          <a:bodyPr>
            <a:normAutofit fontScale="90000"/>
          </a:bodyPr>
          <a:lstStyle/>
          <a:p>
            <a:endParaRPr lang="ru-RU" dirty="0"/>
          </a:p>
        </p:txBody>
      </p:sp>
      <p:sp>
        <p:nvSpPr>
          <p:cNvPr id="1048609" name="Объект 2"/>
          <p:cNvSpPr>
            <a:spLocks noGrp="1"/>
          </p:cNvSpPr>
          <p:nvPr>
            <p:ph idx="1"/>
          </p:nvPr>
        </p:nvSpPr>
        <p:spPr/>
        <p:txBody>
          <a:bodyPr>
            <a:normAutofit/>
          </a:bodyPr>
          <a:lstStyle/>
          <a:p>
            <a:pPr marL="0" indent="0">
              <a:buNone/>
            </a:pPr>
            <a:r>
              <a:rPr lang="ru-RU" sz="4000" dirty="0">
                <a:solidFill>
                  <a:schemeClr val="accent1">
                    <a:lumMod val="75000"/>
                  </a:schemeClr>
                </a:solidFill>
                <a:latin typeface="Times New Roman" panose="02020603050405020304" pitchFamily="18" charset="0"/>
                <a:cs typeface="Times New Roman" panose="02020603050405020304" pitchFamily="18" charset="0"/>
              </a:rPr>
              <a:t>Действие Конституции за время, прошедшее с момента принятия показало, что она прогрессивно определила юридические параметры политической и правовой системы, органов государственной власти и управления и развития институтов гражданского общества.</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048610" name="Заголовок 1"/>
          <p:cNvSpPr>
            <a:spLocks noGrp="1"/>
          </p:cNvSpPr>
          <p:nvPr>
            <p:ph type="title"/>
          </p:nvPr>
        </p:nvSpPr>
        <p:spPr>
          <a:xfrm>
            <a:off x="838200" y="-2646948"/>
            <a:ext cx="10515600" cy="224589"/>
          </a:xfrm>
        </p:spPr>
        <p:txBody>
          <a:bodyPr>
            <a:normAutofit fontScale="90000"/>
          </a:bodyPr>
          <a:lstStyle/>
          <a:p>
            <a:endParaRPr lang="ru-RU" dirty="0"/>
          </a:p>
        </p:txBody>
      </p:sp>
      <p:sp>
        <p:nvSpPr>
          <p:cNvPr id="1048611" name="Объект 2"/>
          <p:cNvSpPr>
            <a:spLocks noGrp="1"/>
          </p:cNvSpPr>
          <p:nvPr>
            <p:ph idx="1"/>
          </p:nvPr>
        </p:nvSpPr>
        <p:spPr>
          <a:xfrm>
            <a:off x="838200" y="1171074"/>
            <a:ext cx="10515600" cy="5686926"/>
          </a:xfrm>
        </p:spPr>
        <p:txBody>
          <a:bodyPr>
            <a:normAutofit fontScale="64286" lnSpcReduction="20000"/>
          </a:bodyPr>
          <a:lstStyle/>
          <a:p>
            <a:r>
              <a:rPr lang="ru-RU" sz="3800" dirty="0">
                <a:solidFill>
                  <a:schemeClr val="accent1">
                    <a:lumMod val="75000"/>
                  </a:schemeClr>
                </a:solidFill>
                <a:latin typeface="Times New Roman" panose="02020603050405020304" pitchFamily="18" charset="0"/>
                <a:cs typeface="Times New Roman" panose="02020603050405020304" pitchFamily="18" charset="0"/>
              </a:rPr>
              <a:t>Добавим, что Конституция Узбекистана прошла экспертизу специалистов Организации Объединенных Наций, Совета по безопасности и сотрудничеству в Европе, ученых, юристов ряда зарубежных стран, она закрепила основополагающие положения демократии:</a:t>
            </a:r>
          </a:p>
          <a:p>
            <a:r>
              <a:rPr lang="ru-RU" sz="3800" dirty="0">
                <a:solidFill>
                  <a:schemeClr val="accent1">
                    <a:lumMod val="75000"/>
                  </a:schemeClr>
                </a:solidFill>
                <a:latin typeface="Times New Roman" panose="02020603050405020304" pitchFamily="18" charset="0"/>
                <a:cs typeface="Times New Roman" panose="02020603050405020304" pitchFamily="18" charset="0"/>
              </a:rPr>
              <a:t>— Узбекистан — суверенная демократическая республика (ст. 1);</a:t>
            </a:r>
          </a:p>
          <a:p>
            <a:r>
              <a:rPr lang="ru-RU" sz="3800" dirty="0">
                <a:solidFill>
                  <a:schemeClr val="accent1">
                    <a:lumMod val="75000"/>
                  </a:schemeClr>
                </a:solidFill>
                <a:latin typeface="Times New Roman" panose="02020603050405020304" pitchFamily="18" charset="0"/>
                <a:cs typeface="Times New Roman" panose="02020603050405020304" pitchFamily="18" charset="0"/>
              </a:rPr>
              <a:t>— Государство выражает волю народа, служит его интересам. Государственные органы и должностные лица ответственны перед обществом и гражданами (ст. 2);</a:t>
            </a:r>
          </a:p>
          <a:p>
            <a:r>
              <a:rPr lang="ru-RU" sz="3800" dirty="0">
                <a:solidFill>
                  <a:schemeClr val="accent1">
                    <a:lumMod val="75000"/>
                  </a:schemeClr>
                </a:solidFill>
                <a:latin typeface="Times New Roman" panose="02020603050405020304" pitchFamily="18" charset="0"/>
                <a:cs typeface="Times New Roman" panose="02020603050405020304" pitchFamily="18" charset="0"/>
              </a:rPr>
              <a:t>— Народ является единственным источником государственной власти (ст. 7);</a:t>
            </a:r>
          </a:p>
          <a:p>
            <a:r>
              <a:rPr lang="ru-RU" sz="3800" dirty="0">
                <a:solidFill>
                  <a:schemeClr val="accent1">
                    <a:lumMod val="75000"/>
                  </a:schemeClr>
                </a:solidFill>
                <a:latin typeface="Times New Roman" panose="02020603050405020304" pitchFamily="18" charset="0"/>
                <a:cs typeface="Times New Roman" panose="02020603050405020304" pitchFamily="18" charset="0"/>
              </a:rPr>
              <a:t>— Народ Узбекистана составляют граждане Республики Узбекистан независимо от их национальности (ст. 8);</a:t>
            </a:r>
          </a:p>
          <a:p>
            <a:r>
              <a:rPr lang="ru-RU" sz="3800" dirty="0">
                <a:solidFill>
                  <a:schemeClr val="accent1">
                    <a:lumMod val="75000"/>
                  </a:schemeClr>
                </a:solidFill>
                <a:latin typeface="Times New Roman" panose="02020603050405020304" pitchFamily="18" charset="0"/>
                <a:cs typeface="Times New Roman" panose="02020603050405020304" pitchFamily="18" charset="0"/>
              </a:rPr>
              <a:t>— Наиболее важные вопросы общественной и государственной жизни выносятся на обсуждение народа, ставятся на всеобщее голосование (референдум) (ст.9).</a:t>
            </a:r>
          </a:p>
          <a:p>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557</Words>
  <Application>Microsoft Office PowerPoint</Application>
  <PresentationFormat>Широкоэкранный</PresentationFormat>
  <Paragraphs>23</Paragraphs>
  <Slides>10</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Конституция Республики Узбекистан</vt:lpstr>
      <vt:lpstr>                                  Принятие Конституции  Конституция Республики Узбекистан Принята 8 декабря 1992 года на одиннадцатой сессии Верховного совета Республики Узбекистан двенадцатого созыва. </vt:lpstr>
      <vt:lpstr>                     Президент Узбекистана</vt:lpstr>
      <vt:lpstr>                        ПРЕАМБУЛА</vt:lpstr>
      <vt:lpstr>           О конституции</vt:lpstr>
      <vt:lpstr>Презентация PowerPoint</vt:lpstr>
      <vt:lpstr>Презентация PowerPoint</vt:lpstr>
      <vt:lpstr>Презентация PowerPoint</vt:lpstr>
      <vt:lpstr>Презентация PowerPoint</vt:lpstr>
      <vt:lpstr>Презентация PowerPoint</vt:lpstr>
    </vt:vector>
  </TitlesOfParts>
  <Company>inueco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Конституция Республики Узбекистан</dc:title>
  <dc:creator>Кирилл Александрович Павлов</dc:creator>
  <cp:lastModifiedBy>Пользователь</cp:lastModifiedBy>
  <cp:revision>1</cp:revision>
  <cp:lastPrinted>2022-11-30T07:13:20Z</cp:lastPrinted>
  <dcterms:created xsi:type="dcterms:W3CDTF">2021-01-22T00:41:14Z</dcterms:created>
  <dcterms:modified xsi:type="dcterms:W3CDTF">2022-11-30T12:56:54Z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3e9aa901a3e8448eb009fe4bc76c4f68</vt:lpwstr>
  </property>
</Properties>
</file>